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6858000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63"/>
    <a:srgbClr val="0072E4"/>
    <a:srgbClr val="0189FF"/>
    <a:srgbClr val="01E0FF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7" d="100"/>
          <a:sy n="127" d="100"/>
        </p:scale>
        <p:origin x="394" y="-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78222"/>
            <a:ext cx="5829300" cy="250642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781306"/>
            <a:ext cx="5143500" cy="173816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971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6871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83297"/>
            <a:ext cx="1478756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83297"/>
            <a:ext cx="4350544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79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595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94831"/>
            <a:ext cx="5915025" cy="29947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817876"/>
            <a:ext cx="5915025" cy="15748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060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916484"/>
            <a:ext cx="2914650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916484"/>
            <a:ext cx="2914650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602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83299"/>
            <a:ext cx="5915025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764832"/>
            <a:ext cx="2901255" cy="86491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629749"/>
            <a:ext cx="2901255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764832"/>
            <a:ext cx="2915543" cy="86491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629749"/>
            <a:ext cx="2915543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05260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004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1562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79954"/>
            <a:ext cx="2211884" cy="16798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036570"/>
            <a:ext cx="3471863" cy="511617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159794"/>
            <a:ext cx="2211884" cy="400128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08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79954"/>
            <a:ext cx="2211884" cy="16798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036570"/>
            <a:ext cx="3471863" cy="5116178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159794"/>
            <a:ext cx="2211884" cy="400128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7518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83299"/>
            <a:ext cx="5915025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916484"/>
            <a:ext cx="5915025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672698"/>
            <a:ext cx="154305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326725-1027-4C93-A996-580C91C710EE}" type="datetimeFigureOut">
              <a:rPr lang="en-ZA" smtClean="0"/>
              <a:t>2025/02/26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672698"/>
            <a:ext cx="231457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672698"/>
            <a:ext cx="154305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C15C0-8007-4D60-B97F-CB05FD2373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025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letter p&#10;&#10;AI-generated content may be incorrect.">
            <a:extLst>
              <a:ext uri="{FF2B5EF4-FFF2-40B4-BE49-F238E27FC236}">
                <a16:creationId xmlns:a16="http://schemas.microsoft.com/office/drawing/2014/main" id="{17316814-BF7C-D2E4-47D6-842A0C390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896" y="3139101"/>
            <a:ext cx="1218212" cy="121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05825A-90BD-0F8F-7935-643ECE53EF8E}"/>
              </a:ext>
            </a:extLst>
          </p:cNvPr>
          <p:cNvSpPr txBox="1"/>
          <p:nvPr/>
        </p:nvSpPr>
        <p:spPr>
          <a:xfrm>
            <a:off x="11213" y="3489021"/>
            <a:ext cx="650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gradFill>
                  <a:gsLst>
                    <a:gs pos="0">
                      <a:srgbClr val="01E0FF"/>
                    </a:gs>
                    <a:gs pos="74000">
                      <a:srgbClr val="0189FF"/>
                    </a:gs>
                    <a:gs pos="83000">
                      <a:srgbClr val="00D0FF"/>
                    </a:gs>
                    <a:gs pos="100000">
                      <a:srgbClr val="01E0FF"/>
                    </a:gs>
                  </a:gsLst>
                  <a:lin ang="5400000" scaled="1"/>
                </a:gradFill>
                <a:latin typeface="Montserrat" pitchFamily="2" charset="0"/>
              </a:rPr>
              <a:t>olaris Health</a:t>
            </a:r>
            <a:endParaRPr lang="en-ZA" sz="5400" b="1" dirty="0">
              <a:gradFill>
                <a:gsLst>
                  <a:gs pos="0">
                    <a:srgbClr val="01E0FF"/>
                  </a:gs>
                  <a:gs pos="74000">
                    <a:srgbClr val="0189FF"/>
                  </a:gs>
                  <a:gs pos="83000">
                    <a:srgbClr val="00D0FF"/>
                  </a:gs>
                  <a:gs pos="100000">
                    <a:srgbClr val="01E0F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08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4FF71C-7E19-211A-C32B-BF5E28C7F584}"/>
              </a:ext>
            </a:extLst>
          </p:cNvPr>
          <p:cNvSpPr/>
          <p:nvPr/>
        </p:nvSpPr>
        <p:spPr>
          <a:xfrm>
            <a:off x="2157194" y="916375"/>
            <a:ext cx="2151196" cy="3470274"/>
          </a:xfrm>
          <a:prstGeom prst="roundRect">
            <a:avLst>
              <a:gd name="adj" fmla="val 8905"/>
            </a:avLst>
          </a:prstGeom>
          <a:solidFill>
            <a:schemeClr val="bg1"/>
          </a:solidFill>
          <a:ln>
            <a:noFill/>
          </a:ln>
          <a:effectLst>
            <a:outerShdw blurRad="1270000" sx="110000" sy="11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A0B77DDE-C120-4F84-837D-7A476FF05368}"/>
              </a:ext>
            </a:extLst>
          </p:cNvPr>
          <p:cNvSpPr/>
          <p:nvPr/>
        </p:nvSpPr>
        <p:spPr>
          <a:xfrm>
            <a:off x="2157194" y="908137"/>
            <a:ext cx="2151196" cy="1670307"/>
          </a:xfrm>
          <a:prstGeom prst="round2SameRect">
            <a:avLst>
              <a:gd name="adj1" fmla="val 12721"/>
              <a:gd name="adj2" fmla="val 0"/>
            </a:avLst>
          </a:prstGeom>
          <a:solidFill>
            <a:schemeClr val="accent2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26A848-0AFC-81E2-2B2C-1CC5643AE88A}"/>
              </a:ext>
            </a:extLst>
          </p:cNvPr>
          <p:cNvSpPr txBox="1"/>
          <p:nvPr/>
        </p:nvSpPr>
        <p:spPr>
          <a:xfrm>
            <a:off x="2249439" y="2738009"/>
            <a:ext cx="914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Montserrat" pitchFamily="2" charset="0"/>
              </a:rPr>
              <a:t>Fish Oil</a:t>
            </a:r>
            <a:endParaRPr lang="en-ZA" sz="1050" b="1" dirty="0">
              <a:latin typeface="Montserrat" pitchFamily="2" charset="0"/>
            </a:endParaRPr>
          </a:p>
        </p:txBody>
      </p:sp>
      <p:pic>
        <p:nvPicPr>
          <p:cNvPr id="39" name="Picture 38" descr="White letters on a black background&#10;&#10;AI-generated content may be incorrect.">
            <a:extLst>
              <a:ext uri="{FF2B5EF4-FFF2-40B4-BE49-F238E27FC236}">
                <a16:creationId xmlns:a16="http://schemas.microsoft.com/office/drawing/2014/main" id="{477832DA-4047-87E7-54A4-E1E6ED2C6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01337" y="3253106"/>
            <a:ext cx="135612" cy="13561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A4BA396-AD5C-B563-B78D-7B84B1340ED5}"/>
              </a:ext>
            </a:extLst>
          </p:cNvPr>
          <p:cNvSpPr txBox="1"/>
          <p:nvPr/>
        </p:nvSpPr>
        <p:spPr>
          <a:xfrm>
            <a:off x="2624945" y="3218675"/>
            <a:ext cx="142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Montserrat" pitchFamily="2" charset="0"/>
              </a:rPr>
              <a:t>Sleep</a:t>
            </a:r>
            <a:endParaRPr lang="en-ZA" sz="800" b="1" dirty="0">
              <a:latin typeface="Montserrat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5154B9-99EB-CA2D-41DE-39590C7315BA}"/>
              </a:ext>
            </a:extLst>
          </p:cNvPr>
          <p:cNvSpPr txBox="1"/>
          <p:nvPr/>
        </p:nvSpPr>
        <p:spPr>
          <a:xfrm>
            <a:off x="2670814" y="3553147"/>
            <a:ext cx="142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Montserrat" pitchFamily="2" charset="0"/>
              </a:rPr>
              <a:t>Focus &amp; Memory</a:t>
            </a:r>
            <a:endParaRPr lang="en-ZA" sz="800" b="1" dirty="0">
              <a:latin typeface="Montserrat" pitchFamily="2" charset="0"/>
            </a:endParaRPr>
          </a:p>
        </p:txBody>
      </p:sp>
      <p:pic>
        <p:nvPicPr>
          <p:cNvPr id="42" name="Picture 4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ACB2165-28A6-7B08-8F6F-F0971A522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36" y="3593062"/>
            <a:ext cx="135613" cy="135613"/>
          </a:xfrm>
          <a:prstGeom prst="rect">
            <a:avLst/>
          </a:prstGeom>
        </p:spPr>
      </p:pic>
      <p:pic>
        <p:nvPicPr>
          <p:cNvPr id="5" name="Picture 4" descr="A plastic bottle with a white cross and a drop of liquid&#10;&#10;AI-generated content may be incorrect.">
            <a:extLst>
              <a:ext uri="{FF2B5EF4-FFF2-40B4-BE49-F238E27FC236}">
                <a16:creationId xmlns:a16="http://schemas.microsoft.com/office/drawing/2014/main" id="{6AA5EF50-A9D5-9F0D-54C6-718623285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 t="10070" r="20990" b="8749"/>
          <a:stretch/>
        </p:blipFill>
        <p:spPr>
          <a:xfrm>
            <a:off x="2839623" y="1279823"/>
            <a:ext cx="786338" cy="9324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43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299010D-E42D-2497-CA3D-EEB77B2C2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9" t="39810" r="19533" b="45098"/>
          <a:stretch/>
        </p:blipFill>
        <p:spPr>
          <a:xfrm>
            <a:off x="-2702" y="2814104"/>
            <a:ext cx="5988526" cy="1391455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29A7805-50C6-8C06-A969-89D5E425C0B7}"/>
              </a:ext>
            </a:extLst>
          </p:cNvPr>
          <p:cNvSpPr/>
          <p:nvPr/>
        </p:nvSpPr>
        <p:spPr>
          <a:xfrm>
            <a:off x="202363" y="3533135"/>
            <a:ext cx="2184590" cy="807652"/>
          </a:xfrm>
          <a:custGeom>
            <a:avLst/>
            <a:gdLst>
              <a:gd name="connsiteX0" fmla="*/ 124278 w 2184590"/>
              <a:gd name="connsiteY0" fmla="*/ 638750 h 761617"/>
              <a:gd name="connsiteX1" fmla="*/ 194168 w 2184590"/>
              <a:gd name="connsiteY1" fmla="*/ 551387 h 761617"/>
              <a:gd name="connsiteX2" fmla="*/ 240762 w 2184590"/>
              <a:gd name="connsiteY2" fmla="*/ 539739 h 761617"/>
              <a:gd name="connsiteX3" fmla="*/ 240762 w 2184590"/>
              <a:gd name="connsiteY3" fmla="*/ 510618 h 761617"/>
              <a:gd name="connsiteX4" fmla="*/ 415488 w 2184590"/>
              <a:gd name="connsiteY4" fmla="*/ 44681 h 761617"/>
              <a:gd name="connsiteX5" fmla="*/ 654280 w 2184590"/>
              <a:gd name="connsiteY5" fmla="*/ 27209 h 761617"/>
              <a:gd name="connsiteX6" fmla="*/ 741643 w 2184590"/>
              <a:gd name="connsiteY6" fmla="*/ 120396 h 761617"/>
              <a:gd name="connsiteX7" fmla="*/ 834831 w 2184590"/>
              <a:gd name="connsiteY7" fmla="*/ 149517 h 761617"/>
              <a:gd name="connsiteX8" fmla="*/ 863952 w 2184590"/>
              <a:gd name="connsiteY8" fmla="*/ 213583 h 761617"/>
              <a:gd name="connsiteX9" fmla="*/ 922194 w 2184590"/>
              <a:gd name="connsiteY9" fmla="*/ 347540 h 761617"/>
              <a:gd name="connsiteX10" fmla="*/ 1021205 w 2184590"/>
              <a:gd name="connsiteY10" fmla="*/ 440727 h 761617"/>
              <a:gd name="connsiteX11" fmla="*/ 1160986 w 2184590"/>
              <a:gd name="connsiteY11" fmla="*/ 533915 h 761617"/>
              <a:gd name="connsiteX12" fmla="*/ 1277470 w 2184590"/>
              <a:gd name="connsiteY12" fmla="*/ 563036 h 761617"/>
              <a:gd name="connsiteX13" fmla="*/ 1423075 w 2184590"/>
              <a:gd name="connsiteY13" fmla="*/ 557211 h 761617"/>
              <a:gd name="connsiteX14" fmla="*/ 1626922 w 2184590"/>
              <a:gd name="connsiteY14" fmla="*/ 516442 h 761617"/>
              <a:gd name="connsiteX15" fmla="*/ 1720110 w 2184590"/>
              <a:gd name="connsiteY15" fmla="*/ 452376 h 761617"/>
              <a:gd name="connsiteX16" fmla="*/ 2011320 w 2184590"/>
              <a:gd name="connsiteY16" fmla="*/ 603805 h 761617"/>
              <a:gd name="connsiteX17" fmla="*/ 2040441 w 2184590"/>
              <a:gd name="connsiteY17" fmla="*/ 761059 h 761617"/>
              <a:gd name="connsiteX18" fmla="*/ 124278 w 2184590"/>
              <a:gd name="connsiteY18" fmla="*/ 638750 h 76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4590" h="761617">
                <a:moveTo>
                  <a:pt x="124278" y="638750"/>
                </a:moveTo>
                <a:cubicBezTo>
                  <a:pt x="-183434" y="603805"/>
                  <a:pt x="174754" y="567889"/>
                  <a:pt x="194168" y="551387"/>
                </a:cubicBezTo>
                <a:cubicBezTo>
                  <a:pt x="213582" y="534885"/>
                  <a:pt x="232996" y="546534"/>
                  <a:pt x="240762" y="539739"/>
                </a:cubicBezTo>
                <a:cubicBezTo>
                  <a:pt x="248528" y="532944"/>
                  <a:pt x="211641" y="593128"/>
                  <a:pt x="240762" y="510618"/>
                </a:cubicBezTo>
                <a:cubicBezTo>
                  <a:pt x="269883" y="428108"/>
                  <a:pt x="346568" y="125249"/>
                  <a:pt x="415488" y="44681"/>
                </a:cubicBezTo>
                <a:cubicBezTo>
                  <a:pt x="484408" y="-35887"/>
                  <a:pt x="599921" y="14590"/>
                  <a:pt x="654280" y="27209"/>
                </a:cubicBezTo>
                <a:cubicBezTo>
                  <a:pt x="708639" y="39828"/>
                  <a:pt x="711551" y="100011"/>
                  <a:pt x="741643" y="120396"/>
                </a:cubicBezTo>
                <a:cubicBezTo>
                  <a:pt x="771735" y="140781"/>
                  <a:pt x="814446" y="133986"/>
                  <a:pt x="834831" y="149517"/>
                </a:cubicBezTo>
                <a:cubicBezTo>
                  <a:pt x="855216" y="165048"/>
                  <a:pt x="849392" y="180579"/>
                  <a:pt x="863952" y="213583"/>
                </a:cubicBezTo>
                <a:cubicBezTo>
                  <a:pt x="878512" y="246587"/>
                  <a:pt x="895985" y="309683"/>
                  <a:pt x="922194" y="347540"/>
                </a:cubicBezTo>
                <a:cubicBezTo>
                  <a:pt x="948403" y="385397"/>
                  <a:pt x="981406" y="409665"/>
                  <a:pt x="1021205" y="440727"/>
                </a:cubicBezTo>
                <a:cubicBezTo>
                  <a:pt x="1061004" y="471789"/>
                  <a:pt x="1118275" y="513530"/>
                  <a:pt x="1160986" y="533915"/>
                </a:cubicBezTo>
                <a:cubicBezTo>
                  <a:pt x="1203697" y="554300"/>
                  <a:pt x="1233789" y="559153"/>
                  <a:pt x="1277470" y="563036"/>
                </a:cubicBezTo>
                <a:cubicBezTo>
                  <a:pt x="1321151" y="566919"/>
                  <a:pt x="1364833" y="564977"/>
                  <a:pt x="1423075" y="557211"/>
                </a:cubicBezTo>
                <a:cubicBezTo>
                  <a:pt x="1481317" y="549445"/>
                  <a:pt x="1577416" y="533914"/>
                  <a:pt x="1626922" y="516442"/>
                </a:cubicBezTo>
                <a:cubicBezTo>
                  <a:pt x="1676428" y="498970"/>
                  <a:pt x="1656044" y="437816"/>
                  <a:pt x="1720110" y="452376"/>
                </a:cubicBezTo>
                <a:cubicBezTo>
                  <a:pt x="1784176" y="466936"/>
                  <a:pt x="1957932" y="552358"/>
                  <a:pt x="2011320" y="603805"/>
                </a:cubicBezTo>
                <a:cubicBezTo>
                  <a:pt x="2064708" y="655252"/>
                  <a:pt x="2354948" y="752323"/>
                  <a:pt x="2040441" y="761059"/>
                </a:cubicBezTo>
                <a:cubicBezTo>
                  <a:pt x="1725934" y="769795"/>
                  <a:pt x="431990" y="673695"/>
                  <a:pt x="124278" y="6387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7902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58E9F-6E56-8675-B586-557E189F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39" y="3121051"/>
            <a:ext cx="3943727" cy="9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4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pill&#10;&#10;AI-generated content may be incorrect.">
            <a:extLst>
              <a:ext uri="{FF2B5EF4-FFF2-40B4-BE49-F238E27FC236}">
                <a16:creationId xmlns:a16="http://schemas.microsoft.com/office/drawing/2014/main" id="{F04DE58C-A8F9-B53A-C272-8FEC5AC29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845026"/>
            <a:ext cx="2606040" cy="5509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885D1F-F712-BF71-F7F7-987CC2279180}"/>
              </a:ext>
            </a:extLst>
          </p:cNvPr>
          <p:cNvSpPr/>
          <p:nvPr/>
        </p:nvSpPr>
        <p:spPr>
          <a:xfrm>
            <a:off x="5930590" y="1252324"/>
            <a:ext cx="1282390" cy="769434"/>
          </a:xfrm>
          <a:prstGeom prst="rect">
            <a:avLst/>
          </a:prstGeom>
          <a:solidFill>
            <a:srgbClr val="0072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0875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EF6296-B719-59CF-9A70-215CDD7A8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8" t="9746" r="16860" b="9746"/>
          <a:stretch/>
        </p:blipFill>
        <p:spPr>
          <a:xfrm>
            <a:off x="2390088" y="1352689"/>
            <a:ext cx="4479201" cy="3088887"/>
          </a:xfrm>
          <a:prstGeom prst="rect">
            <a:avLst/>
          </a:prstGeom>
          <a:effectLst>
            <a:glow rad="114300">
              <a:schemeClr val="bg1">
                <a:alpha val="28000"/>
              </a:schemeClr>
            </a:glow>
          </a:effectLst>
        </p:spPr>
      </p:pic>
      <p:pic>
        <p:nvPicPr>
          <p:cNvPr id="7" name="Picture 6" descr="A person wearing a blue head wrap&#10;&#10;AI-generated content may be incorrect.">
            <a:extLst>
              <a:ext uri="{FF2B5EF4-FFF2-40B4-BE49-F238E27FC236}">
                <a16:creationId xmlns:a16="http://schemas.microsoft.com/office/drawing/2014/main" id="{2BB944A8-CFE4-ECA9-D4DA-6BB9A458E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" y="170656"/>
            <a:ext cx="5073337" cy="6858000"/>
          </a:xfrm>
          <a:prstGeom prst="rect">
            <a:avLst/>
          </a:prstGeom>
          <a:effectLst>
            <a:glow rad="190500">
              <a:srgbClr val="0072E4">
                <a:alpha val="48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8592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833BA6B-F066-9E3F-0264-2F4A0A3E958E}"/>
              </a:ext>
            </a:extLst>
          </p:cNvPr>
          <p:cNvSpPr/>
          <p:nvPr/>
        </p:nvSpPr>
        <p:spPr>
          <a:xfrm>
            <a:off x="1354666" y="4538133"/>
            <a:ext cx="4334933" cy="1524000"/>
          </a:xfrm>
          <a:prstGeom prst="roundRect">
            <a:avLst>
              <a:gd name="adj" fmla="val 23334"/>
            </a:avLst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508000" dist="152400" dir="576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7AA97E4-D5BE-98A6-4AD2-C7B0FC94C366}"/>
              </a:ext>
            </a:extLst>
          </p:cNvPr>
          <p:cNvSpPr/>
          <p:nvPr/>
        </p:nvSpPr>
        <p:spPr>
          <a:xfrm>
            <a:off x="1299790" y="2714978"/>
            <a:ext cx="4334933" cy="1524000"/>
          </a:xfrm>
          <a:prstGeom prst="roundRect">
            <a:avLst>
              <a:gd name="adj" fmla="val 23334"/>
            </a:avLst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508000" dist="152400" dir="576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E8948F-2E02-8363-388F-C8171F906816}"/>
              </a:ext>
            </a:extLst>
          </p:cNvPr>
          <p:cNvSpPr/>
          <p:nvPr/>
        </p:nvSpPr>
        <p:spPr>
          <a:xfrm>
            <a:off x="1354667" y="891822"/>
            <a:ext cx="4334933" cy="1524000"/>
          </a:xfrm>
          <a:prstGeom prst="roundRect">
            <a:avLst>
              <a:gd name="adj" fmla="val 23334"/>
            </a:avLst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508000" dist="152400" dir="576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 descr="A blue logo on a black background&#10;&#10;AI-generated content may be incorrect.">
            <a:extLst>
              <a:ext uri="{FF2B5EF4-FFF2-40B4-BE49-F238E27FC236}">
                <a16:creationId xmlns:a16="http://schemas.microsoft.com/office/drawing/2014/main" id="{A02CA775-4315-4A3B-A6F7-4C9067F10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10526" r="13968" b="21679"/>
          <a:stretch/>
        </p:blipFill>
        <p:spPr>
          <a:xfrm>
            <a:off x="1524001" y="1137180"/>
            <a:ext cx="158684" cy="149754"/>
          </a:xfrm>
          <a:prstGeom prst="rect">
            <a:avLst/>
          </a:prstGeom>
        </p:spPr>
      </p:pic>
      <p:pic>
        <p:nvPicPr>
          <p:cNvPr id="11" name="Picture 10" descr="A blue logo on a black background&#10;&#10;AI-generated content may be incorrect.">
            <a:extLst>
              <a:ext uri="{FF2B5EF4-FFF2-40B4-BE49-F238E27FC236}">
                <a16:creationId xmlns:a16="http://schemas.microsoft.com/office/drawing/2014/main" id="{70BDB4B6-10BE-AC9B-A700-FC3A27424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10526" r="13968" b="21679"/>
          <a:stretch/>
        </p:blipFill>
        <p:spPr>
          <a:xfrm>
            <a:off x="1517717" y="4681141"/>
            <a:ext cx="158684" cy="149754"/>
          </a:xfrm>
          <a:prstGeom prst="rect">
            <a:avLst/>
          </a:prstGeom>
        </p:spPr>
      </p:pic>
      <p:pic>
        <p:nvPicPr>
          <p:cNvPr id="12" name="Picture 11" descr="A blue logo on a black background&#10;&#10;AI-generated content may be incorrect.">
            <a:extLst>
              <a:ext uri="{FF2B5EF4-FFF2-40B4-BE49-F238E27FC236}">
                <a16:creationId xmlns:a16="http://schemas.microsoft.com/office/drawing/2014/main" id="{2103C472-1956-0865-F616-C9DCFEF5D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10526" r="13968" b="21679"/>
          <a:stretch/>
        </p:blipFill>
        <p:spPr>
          <a:xfrm>
            <a:off x="1517717" y="2905389"/>
            <a:ext cx="158684" cy="149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5B9522-B08C-0BF5-2552-7FB603F34F02}"/>
              </a:ext>
            </a:extLst>
          </p:cNvPr>
          <p:cNvSpPr txBox="1"/>
          <p:nvPr/>
        </p:nvSpPr>
        <p:spPr>
          <a:xfrm>
            <a:off x="1676401" y="1085099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POLARIS HEALTH</a:t>
            </a:r>
            <a:endParaRPr lang="en-ZA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BA02A-A006-2A40-9FD5-93B4B5E82260}"/>
              </a:ext>
            </a:extLst>
          </p:cNvPr>
          <p:cNvSpPr txBox="1"/>
          <p:nvPr/>
        </p:nvSpPr>
        <p:spPr>
          <a:xfrm>
            <a:off x="1676401" y="4629060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POLARIS HEALTH</a:t>
            </a:r>
            <a:endParaRPr lang="en-ZA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6CFB9A-9205-81B5-B10A-132937233A8B}"/>
              </a:ext>
            </a:extLst>
          </p:cNvPr>
          <p:cNvSpPr txBox="1"/>
          <p:nvPr/>
        </p:nvSpPr>
        <p:spPr>
          <a:xfrm>
            <a:off x="1676401" y="2853308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POLARIS HEALTH</a:t>
            </a:r>
            <a:endParaRPr lang="en-ZA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4C227-125C-56BC-E746-ED51054A27A9}"/>
              </a:ext>
            </a:extLst>
          </p:cNvPr>
          <p:cNvSpPr txBox="1"/>
          <p:nvPr/>
        </p:nvSpPr>
        <p:spPr>
          <a:xfrm>
            <a:off x="1676401" y="1339015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Montserrat" pitchFamily="2" charset="0"/>
              </a:rPr>
              <a:t>It’s on the way</a:t>
            </a:r>
            <a:endParaRPr lang="en-ZA" sz="1050" b="1" dirty="0">
              <a:latin typeface="Montserra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3575A9-8B92-DE97-D46E-6F02A2795AF6}"/>
              </a:ext>
            </a:extLst>
          </p:cNvPr>
          <p:cNvSpPr txBox="1"/>
          <p:nvPr/>
        </p:nvSpPr>
        <p:spPr>
          <a:xfrm>
            <a:off x="1692696" y="4927728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Montserrat" pitchFamily="2" charset="0"/>
              </a:rPr>
              <a:t>Final Refill</a:t>
            </a:r>
            <a:endParaRPr lang="en-ZA" sz="1050" b="1" dirty="0">
              <a:latin typeface="Montserra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0CE419-4B11-80AA-0C26-16EC7A8785C0}"/>
              </a:ext>
            </a:extLst>
          </p:cNvPr>
          <p:cNvSpPr txBox="1"/>
          <p:nvPr/>
        </p:nvSpPr>
        <p:spPr>
          <a:xfrm>
            <a:off x="1676401" y="3107224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Montserrat" pitchFamily="2" charset="0"/>
              </a:rPr>
              <a:t>Your first pouch</a:t>
            </a:r>
            <a:endParaRPr lang="en-ZA" sz="1050" b="1" dirty="0">
              <a:latin typeface="Montserra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7B273-C181-DC28-842E-4B2B459C7252}"/>
              </a:ext>
            </a:extLst>
          </p:cNvPr>
          <p:cNvSpPr txBox="1"/>
          <p:nvPr/>
        </p:nvSpPr>
        <p:spPr>
          <a:xfrm>
            <a:off x="1692696" y="1638171"/>
            <a:ext cx="30599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Montserrat" pitchFamily="2" charset="0"/>
              </a:rPr>
              <a:t>You’ll receive your first Polaris Health pack before 5pm today.</a:t>
            </a:r>
            <a:endParaRPr lang="en-ZA" sz="1050" dirty="0">
              <a:latin typeface="Montserra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4F4224-6419-4127-6905-162FE145357A}"/>
              </a:ext>
            </a:extLst>
          </p:cNvPr>
          <p:cNvSpPr txBox="1"/>
          <p:nvPr/>
        </p:nvSpPr>
        <p:spPr>
          <a:xfrm>
            <a:off x="1692696" y="5227055"/>
            <a:ext cx="30599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Montserrat" pitchFamily="2" charset="0"/>
              </a:rPr>
              <a:t>Reminder: This is your final refill. Please reorder soon to avoid interruptions in your medication supply.</a:t>
            </a:r>
            <a:endParaRPr lang="en-ZA" sz="1050" dirty="0">
              <a:latin typeface="Montserra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9EDA5C-9628-E826-58FC-1E58523C0B89}"/>
              </a:ext>
            </a:extLst>
          </p:cNvPr>
          <p:cNvSpPr txBox="1"/>
          <p:nvPr/>
        </p:nvSpPr>
        <p:spPr>
          <a:xfrm>
            <a:off x="1692696" y="3402540"/>
            <a:ext cx="30599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Montserrat" pitchFamily="2" charset="0"/>
              </a:rPr>
              <a:t>All great journeys start with a single step. It’s time to take your first pouch.</a:t>
            </a:r>
            <a:endParaRPr lang="en-ZA" sz="1050" dirty="0">
              <a:latin typeface="Montserrat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314FA-5B7C-75CE-D9E2-7642D5754D50}"/>
              </a:ext>
            </a:extLst>
          </p:cNvPr>
          <p:cNvSpPr txBox="1"/>
          <p:nvPr/>
        </p:nvSpPr>
        <p:spPr>
          <a:xfrm>
            <a:off x="5033272" y="1085099"/>
            <a:ext cx="6014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16:32</a:t>
            </a:r>
            <a:endParaRPr lang="en-ZA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E0F757-3086-8F5D-C03C-93E6E714C114}"/>
              </a:ext>
            </a:extLst>
          </p:cNvPr>
          <p:cNvSpPr txBox="1"/>
          <p:nvPr/>
        </p:nvSpPr>
        <p:spPr>
          <a:xfrm>
            <a:off x="5033271" y="2905389"/>
            <a:ext cx="6014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09:12</a:t>
            </a:r>
            <a:endParaRPr lang="en-ZA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93D63-4FFF-848E-FB6C-6494029A4BD5}"/>
              </a:ext>
            </a:extLst>
          </p:cNvPr>
          <p:cNvSpPr txBox="1"/>
          <p:nvPr/>
        </p:nvSpPr>
        <p:spPr>
          <a:xfrm>
            <a:off x="5033270" y="4638985"/>
            <a:ext cx="6014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12:00</a:t>
            </a:r>
            <a:endParaRPr lang="en-ZA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67B216-15C1-19FA-6225-CE514D5A860B}"/>
              </a:ext>
            </a:extLst>
          </p:cNvPr>
          <p:cNvCxnSpPr>
            <a:cxnSpLocks/>
          </p:cNvCxnSpPr>
          <p:nvPr/>
        </p:nvCxnSpPr>
        <p:spPr>
          <a:xfrm>
            <a:off x="1038578" y="812800"/>
            <a:ext cx="0" cy="6070297"/>
          </a:xfrm>
          <a:prstGeom prst="line">
            <a:avLst/>
          </a:prstGeom>
          <a:ln w="57150">
            <a:solidFill>
              <a:schemeClr val="bg1">
                <a:lumMod val="65000"/>
                <a:alpha val="2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B653E02-B8B7-7AC8-9796-FE133E6B9171}"/>
              </a:ext>
            </a:extLst>
          </p:cNvPr>
          <p:cNvSpPr/>
          <p:nvPr/>
        </p:nvSpPr>
        <p:spPr>
          <a:xfrm>
            <a:off x="1015718" y="1592452"/>
            <a:ext cx="45719" cy="45719"/>
          </a:xfrm>
          <a:prstGeom prst="ellipse">
            <a:avLst/>
          </a:prstGeom>
          <a:solidFill>
            <a:srgbClr val="0072E4">
              <a:alpha val="60000"/>
            </a:srgbClr>
          </a:solidFill>
          <a:ln w="38100">
            <a:solidFill>
              <a:srgbClr val="0072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C7C8C64-7F3E-0B92-8D83-140E2E75B652}"/>
              </a:ext>
            </a:extLst>
          </p:cNvPr>
          <p:cNvSpPr/>
          <p:nvPr/>
        </p:nvSpPr>
        <p:spPr>
          <a:xfrm>
            <a:off x="1015717" y="3361140"/>
            <a:ext cx="45719" cy="45719"/>
          </a:xfrm>
          <a:prstGeom prst="ellipse">
            <a:avLst/>
          </a:prstGeom>
          <a:solidFill>
            <a:srgbClr val="0072E4">
              <a:alpha val="60000"/>
            </a:srgbClr>
          </a:solidFill>
          <a:ln w="38100">
            <a:solidFill>
              <a:srgbClr val="0072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D84186-B2F4-FE3F-3749-BE57ED35A2E6}"/>
              </a:ext>
            </a:extLst>
          </p:cNvPr>
          <p:cNvSpPr/>
          <p:nvPr/>
        </p:nvSpPr>
        <p:spPr>
          <a:xfrm>
            <a:off x="1015716" y="5181336"/>
            <a:ext cx="45719" cy="45719"/>
          </a:xfrm>
          <a:prstGeom prst="ellipse">
            <a:avLst/>
          </a:prstGeom>
          <a:solidFill>
            <a:srgbClr val="0072E4">
              <a:alpha val="60000"/>
            </a:srgbClr>
          </a:solidFill>
          <a:ln w="38100">
            <a:solidFill>
              <a:srgbClr val="0072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FC09E6-463B-C773-6395-5B80DAE2FA6A}"/>
              </a:ext>
            </a:extLst>
          </p:cNvPr>
          <p:cNvSpPr txBox="1"/>
          <p:nvPr/>
        </p:nvSpPr>
        <p:spPr>
          <a:xfrm>
            <a:off x="510379" y="1362234"/>
            <a:ext cx="490678" cy="506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06</a:t>
            </a: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APR</a:t>
            </a:r>
            <a:endParaRPr lang="en-ZA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A36781-6DA5-3F51-EF57-AAA5196E3419}"/>
              </a:ext>
            </a:extLst>
          </p:cNvPr>
          <p:cNvSpPr txBox="1"/>
          <p:nvPr/>
        </p:nvSpPr>
        <p:spPr>
          <a:xfrm>
            <a:off x="506279" y="3149463"/>
            <a:ext cx="490678" cy="506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12</a:t>
            </a: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MAY</a:t>
            </a:r>
            <a:endParaRPr lang="en-ZA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7DF9E-6883-24BC-3404-639BC9282AB7}"/>
              </a:ext>
            </a:extLst>
          </p:cNvPr>
          <p:cNvSpPr txBox="1"/>
          <p:nvPr/>
        </p:nvSpPr>
        <p:spPr>
          <a:xfrm>
            <a:off x="510379" y="4951118"/>
            <a:ext cx="490678" cy="506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18</a:t>
            </a: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AUG</a:t>
            </a:r>
            <a:endParaRPr lang="en-ZA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D3D3B70-4AED-5A39-8854-CA477E243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74" y="467305"/>
            <a:ext cx="342900" cy="323850"/>
          </a:xfrm>
          <a:prstGeom prst="rect">
            <a:avLst/>
          </a:prstGeom>
          <a:effectLst>
            <a:glow rad="330200">
              <a:schemeClr val="bg1">
                <a:alpha val="98000"/>
              </a:schemeClr>
            </a:glo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8F4AC7-75A6-9212-7D4F-2A4B24394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25" y="6489589"/>
            <a:ext cx="342900" cy="323850"/>
          </a:xfrm>
          <a:prstGeom prst="rect">
            <a:avLst/>
          </a:prstGeom>
          <a:effectLst>
            <a:glow rad="330200">
              <a:schemeClr val="bg1">
                <a:alpha val="9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31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9C6EE0C-C148-B15F-8866-3DF313B1E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" y="0"/>
            <a:ext cx="6856489" cy="7199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AE8A3-2D3C-D71E-B35A-CD8D80B62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62" y="490751"/>
            <a:ext cx="342900" cy="323850"/>
          </a:xfrm>
          <a:prstGeom prst="rect">
            <a:avLst/>
          </a:prstGeom>
          <a:effectLst>
            <a:glow rad="330200">
              <a:schemeClr val="bg1">
                <a:alpha val="98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8F087-C27D-3BDA-ED86-A23598AD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60" y="6816574"/>
            <a:ext cx="342900" cy="323850"/>
          </a:xfrm>
          <a:prstGeom prst="rect">
            <a:avLst/>
          </a:prstGeom>
          <a:effectLst>
            <a:glow rad="330200">
              <a:schemeClr val="bg1">
                <a:alpha val="9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5259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49DA6D-C546-1163-8B18-2F76A51E081D}"/>
              </a:ext>
            </a:extLst>
          </p:cNvPr>
          <p:cNvSpPr/>
          <p:nvPr/>
        </p:nvSpPr>
        <p:spPr>
          <a:xfrm>
            <a:off x="2531183" y="1147685"/>
            <a:ext cx="2151196" cy="3470274"/>
          </a:xfrm>
          <a:prstGeom prst="roundRect">
            <a:avLst>
              <a:gd name="adj" fmla="val 8905"/>
            </a:avLst>
          </a:prstGeom>
          <a:solidFill>
            <a:schemeClr val="bg1"/>
          </a:solidFill>
          <a:ln>
            <a:noFill/>
          </a:ln>
          <a:effectLst>
            <a:outerShdw blurRad="1270000" sx="110000" sy="11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F825DD43-7859-B7A3-5DF2-4EB89D1E0F2E}"/>
              </a:ext>
            </a:extLst>
          </p:cNvPr>
          <p:cNvSpPr/>
          <p:nvPr/>
        </p:nvSpPr>
        <p:spPr>
          <a:xfrm>
            <a:off x="2531183" y="1131209"/>
            <a:ext cx="2151196" cy="1670307"/>
          </a:xfrm>
          <a:prstGeom prst="round2SameRect">
            <a:avLst>
              <a:gd name="adj1" fmla="val 12721"/>
              <a:gd name="adj2" fmla="val 0"/>
            </a:avLst>
          </a:prstGeom>
          <a:solidFill>
            <a:srgbClr val="0072E4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11" name="Picture 10" descr="A blue and white pill&#10;&#10;AI-generated content may be incorrect.">
            <a:extLst>
              <a:ext uri="{FF2B5EF4-FFF2-40B4-BE49-F238E27FC236}">
                <a16:creationId xmlns:a16="http://schemas.microsoft.com/office/drawing/2014/main" id="{30FF62B5-967C-8708-5EF7-006019FE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4" t="31266" r="26846" b="26572"/>
          <a:stretch/>
        </p:blipFill>
        <p:spPr>
          <a:xfrm>
            <a:off x="3235773" y="1646074"/>
            <a:ext cx="751226" cy="6446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677BBB-1BC6-3405-553B-B5BA2DE55CD3}"/>
              </a:ext>
            </a:extLst>
          </p:cNvPr>
          <p:cNvSpPr txBox="1"/>
          <p:nvPr/>
        </p:nvSpPr>
        <p:spPr>
          <a:xfrm>
            <a:off x="2623428" y="2969319"/>
            <a:ext cx="842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Montserrat" pitchFamily="2" charset="0"/>
              </a:rPr>
              <a:t>Magtein</a:t>
            </a:r>
            <a:endParaRPr lang="en-ZA" sz="1050" b="1" dirty="0">
              <a:latin typeface="Montserrat" pitchFamily="2" charset="0"/>
            </a:endParaRPr>
          </a:p>
        </p:txBody>
      </p:sp>
      <p:pic>
        <p:nvPicPr>
          <p:cNvPr id="14" name="Picture 13" descr="White letters on a black background&#10;&#10;AI-generated content may be incorrect.">
            <a:extLst>
              <a:ext uri="{FF2B5EF4-FFF2-40B4-BE49-F238E27FC236}">
                <a16:creationId xmlns:a16="http://schemas.microsoft.com/office/drawing/2014/main" id="{3709C148-C48A-8AFF-1631-2AF2DE5A5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75326" y="3484416"/>
            <a:ext cx="135612" cy="135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339A9-347B-A28A-2196-7D8BC1132F93}"/>
              </a:ext>
            </a:extLst>
          </p:cNvPr>
          <p:cNvSpPr txBox="1"/>
          <p:nvPr/>
        </p:nvSpPr>
        <p:spPr>
          <a:xfrm>
            <a:off x="2998934" y="3449985"/>
            <a:ext cx="142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Montserrat" pitchFamily="2" charset="0"/>
              </a:rPr>
              <a:t>Sleep</a:t>
            </a:r>
            <a:endParaRPr lang="en-ZA" sz="800" b="1" dirty="0"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06B08-0F65-997B-5AB1-E25925298F72}"/>
              </a:ext>
            </a:extLst>
          </p:cNvPr>
          <p:cNvSpPr txBox="1"/>
          <p:nvPr/>
        </p:nvSpPr>
        <p:spPr>
          <a:xfrm>
            <a:off x="3044803" y="3784457"/>
            <a:ext cx="142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Montserrat" pitchFamily="2" charset="0"/>
              </a:rPr>
              <a:t>Focus &amp; Memory</a:t>
            </a:r>
            <a:endParaRPr lang="en-ZA" sz="800" b="1" dirty="0">
              <a:latin typeface="Montserrat" pitchFamily="2" charset="0"/>
            </a:endParaRPr>
          </a:p>
        </p:txBody>
      </p:sp>
      <p:pic>
        <p:nvPicPr>
          <p:cNvPr id="18" name="Picture 1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A5C9C63-F2D7-8812-9124-40507575D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25" y="3824372"/>
            <a:ext cx="135613" cy="1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5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C1F808-C053-0EA2-F64B-46EC24A2242F}"/>
              </a:ext>
            </a:extLst>
          </p:cNvPr>
          <p:cNvSpPr/>
          <p:nvPr/>
        </p:nvSpPr>
        <p:spPr>
          <a:xfrm>
            <a:off x="2353402" y="1573402"/>
            <a:ext cx="2151196" cy="3470274"/>
          </a:xfrm>
          <a:prstGeom prst="roundRect">
            <a:avLst>
              <a:gd name="adj" fmla="val 8905"/>
            </a:avLst>
          </a:prstGeom>
          <a:solidFill>
            <a:schemeClr val="bg1"/>
          </a:solidFill>
          <a:ln>
            <a:noFill/>
          </a:ln>
          <a:effectLst>
            <a:outerShdw blurRad="1270000" sx="110000" sy="11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709EAE6B-69B4-BF92-1D03-EE66F7E247ED}"/>
              </a:ext>
            </a:extLst>
          </p:cNvPr>
          <p:cNvSpPr/>
          <p:nvPr/>
        </p:nvSpPr>
        <p:spPr>
          <a:xfrm>
            <a:off x="2353402" y="1556926"/>
            <a:ext cx="2151196" cy="1670307"/>
          </a:xfrm>
          <a:prstGeom prst="round2SameRect">
            <a:avLst>
              <a:gd name="adj1" fmla="val 12721"/>
              <a:gd name="adj2" fmla="val 0"/>
            </a:avLst>
          </a:prstGeom>
          <a:solidFill>
            <a:srgbClr val="FFE6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30575-AC08-528E-B48F-26D85EA0B12D}"/>
              </a:ext>
            </a:extLst>
          </p:cNvPr>
          <p:cNvSpPr txBox="1"/>
          <p:nvPr/>
        </p:nvSpPr>
        <p:spPr>
          <a:xfrm>
            <a:off x="2445647" y="3395036"/>
            <a:ext cx="16632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Montserrat" pitchFamily="2" charset="0"/>
              </a:rPr>
              <a:t>Super-B Complex</a:t>
            </a:r>
            <a:endParaRPr lang="en-ZA" sz="1050" b="1" dirty="0">
              <a:latin typeface="Montserrat" pitchFamily="2" charset="0"/>
            </a:endParaRPr>
          </a:p>
        </p:txBody>
      </p:sp>
      <p:pic>
        <p:nvPicPr>
          <p:cNvPr id="7" name="Picture 6" descr="White letters on a black background&#10;&#10;AI-generated content may be incorrect.">
            <a:extLst>
              <a:ext uri="{FF2B5EF4-FFF2-40B4-BE49-F238E27FC236}">
                <a16:creationId xmlns:a16="http://schemas.microsoft.com/office/drawing/2014/main" id="{EFF94899-88C2-5C48-FBF6-8E803D4B9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97545" y="3911113"/>
            <a:ext cx="135612" cy="135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D35243-EB54-14F1-D0A0-6CE8959B64C1}"/>
              </a:ext>
            </a:extLst>
          </p:cNvPr>
          <p:cNvSpPr txBox="1"/>
          <p:nvPr/>
        </p:nvSpPr>
        <p:spPr>
          <a:xfrm>
            <a:off x="2821153" y="3875702"/>
            <a:ext cx="142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Montserrat" pitchFamily="2" charset="0"/>
              </a:rPr>
              <a:t>Stress</a:t>
            </a:r>
            <a:endParaRPr lang="en-ZA" sz="800" b="1" dirty="0"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6E7E4-D87B-FD8B-1153-34FB75633A19}"/>
              </a:ext>
            </a:extLst>
          </p:cNvPr>
          <p:cNvSpPr txBox="1"/>
          <p:nvPr/>
        </p:nvSpPr>
        <p:spPr>
          <a:xfrm>
            <a:off x="2821153" y="4189699"/>
            <a:ext cx="142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Montserrat" pitchFamily="2" charset="0"/>
              </a:rPr>
              <a:t>Focus &amp; Memory</a:t>
            </a:r>
            <a:endParaRPr lang="en-ZA" sz="800" b="1" dirty="0">
              <a:latin typeface="Montserrat" pitchFamily="2" charset="0"/>
            </a:endParaRPr>
          </a:p>
        </p:txBody>
      </p:sp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4BA6B66-0925-05FD-67DB-6AE8A91CA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44" y="4239119"/>
            <a:ext cx="135613" cy="135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C934E1-361A-7C98-0414-060F51B76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3" t="21273" r="16737" b="13354"/>
          <a:stretch/>
        </p:blipFill>
        <p:spPr>
          <a:xfrm>
            <a:off x="3090553" y="2080351"/>
            <a:ext cx="676894" cy="623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190FAD-0298-0BB7-288A-924BB62FE987}"/>
              </a:ext>
            </a:extLst>
          </p:cNvPr>
          <p:cNvSpPr txBox="1"/>
          <p:nvPr/>
        </p:nvSpPr>
        <p:spPr>
          <a:xfrm>
            <a:off x="2821153" y="4459689"/>
            <a:ext cx="142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Montserrat" pitchFamily="2" charset="0"/>
              </a:rPr>
              <a:t>Energy</a:t>
            </a:r>
            <a:endParaRPr lang="en-ZA" sz="800" b="1" dirty="0">
              <a:latin typeface="Montserrat" pitchFamily="2" charset="0"/>
            </a:endParaRPr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313A39E-3720-3D22-E80B-EAB63AD7E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87" y="4501278"/>
            <a:ext cx="135614" cy="1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5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9574</TotalTime>
  <Words>91</Words>
  <Application>Microsoft Office PowerPoint</Application>
  <PresentationFormat>Custom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Ephraim Samanyayi</dc:creator>
  <cp:lastModifiedBy>Ephraim Samanyayi</cp:lastModifiedBy>
  <cp:revision>1</cp:revision>
  <dcterms:created xsi:type="dcterms:W3CDTF">2025-02-26T04:39:51Z</dcterms:created>
  <dcterms:modified xsi:type="dcterms:W3CDTF">2025-03-04T20:13:56Z</dcterms:modified>
</cp:coreProperties>
</file>